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08" r:id="rId2"/>
    <p:sldId id="350" r:id="rId3"/>
    <p:sldId id="370" r:id="rId4"/>
    <p:sldId id="369" r:id="rId5"/>
    <p:sldId id="374" r:id="rId6"/>
    <p:sldId id="372" r:id="rId7"/>
    <p:sldId id="365" r:id="rId8"/>
    <p:sldId id="366" r:id="rId9"/>
    <p:sldId id="375" r:id="rId10"/>
    <p:sldId id="367" r:id="rId11"/>
    <p:sldId id="368" r:id="rId12"/>
    <p:sldId id="36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61414"/>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4896" autoAdjust="0"/>
    <p:restoredTop sz="85000" autoAdjust="0"/>
  </p:normalViewPr>
  <p:slideViewPr>
    <p:cSldViewPr>
      <p:cViewPr varScale="1">
        <p:scale>
          <a:sx n="78" d="100"/>
          <a:sy n="78" d="100"/>
        </p:scale>
        <p:origin x="-954" y="-84"/>
      </p:cViewPr>
      <p:guideLst>
        <p:guide orient="horz" pos="2160"/>
        <p:guide pos="2880"/>
      </p:guideLst>
    </p:cSldViewPr>
  </p:slideViewPr>
  <p:outlineViewPr>
    <p:cViewPr>
      <p:scale>
        <a:sx n="33" d="100"/>
        <a:sy n="33" d="100"/>
      </p:scale>
      <p:origin x="36" y="17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CBB323-F866-4DF9-86A0-3EE9CD67C4D1}" type="datetimeFigureOut">
              <a:rPr lang="en-US" smtClean="0"/>
              <a:pPr/>
              <a:t>1/19/2013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D09EF9-2A5A-4768-A008-307231BECE70}" type="slidenum">
              <a:rPr lang="en-US" smtClean="0"/>
              <a:pPr/>
              <a:t>‹#›</a:t>
            </a:fld>
            <a:endParaRPr lang="en-US" dirty="0"/>
          </a:p>
        </p:txBody>
      </p:sp>
    </p:spTree>
    <p:extLst>
      <p:ext uri="{BB962C8B-B14F-4D97-AF65-F5344CB8AC3E}">
        <p14:creationId xmlns:p14="http://schemas.microsoft.com/office/powerpoint/2010/main" val="3054321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began with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formed by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revealed through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subjected to God</a:t>
            </a:r>
          </a:p>
        </p:txBody>
      </p:sp>
      <p:sp>
        <p:nvSpPr>
          <p:cNvPr id="4" name="Slide Number Placeholder 3"/>
          <p:cNvSpPr>
            <a:spLocks noGrp="1"/>
          </p:cNvSpPr>
          <p:nvPr>
            <p:ph type="sldNum" sz="quarter" idx="10"/>
          </p:nvPr>
        </p:nvSpPr>
        <p:spPr/>
        <p:txBody>
          <a:bodyPr/>
          <a:lstStyle/>
          <a:p>
            <a:fld id="{A8D09EF9-2A5A-4768-A008-307231BECE70}"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began with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formed by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revealed through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subjected to God</a:t>
            </a:r>
          </a:p>
        </p:txBody>
      </p:sp>
      <p:sp>
        <p:nvSpPr>
          <p:cNvPr id="4" name="Slide Number Placeholder 3"/>
          <p:cNvSpPr>
            <a:spLocks noGrp="1"/>
          </p:cNvSpPr>
          <p:nvPr>
            <p:ph type="sldNum" sz="quarter" idx="10"/>
          </p:nvPr>
        </p:nvSpPr>
        <p:spPr/>
        <p:txBody>
          <a:bodyPr/>
          <a:lstStyle/>
          <a:p>
            <a:fld id="{A8D09EF9-2A5A-4768-A008-307231BECE70}"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began with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formed by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revealed through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subjected to God</a:t>
            </a:r>
          </a:p>
        </p:txBody>
      </p:sp>
      <p:sp>
        <p:nvSpPr>
          <p:cNvPr id="4" name="Slide Number Placeholder 3"/>
          <p:cNvSpPr>
            <a:spLocks noGrp="1"/>
          </p:cNvSpPr>
          <p:nvPr>
            <p:ph type="sldNum" sz="quarter" idx="10"/>
          </p:nvPr>
        </p:nvSpPr>
        <p:spPr/>
        <p:txBody>
          <a:bodyPr/>
          <a:lstStyle/>
          <a:p>
            <a:fld id="{A8D09EF9-2A5A-4768-A008-307231BECE70}"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began with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formed by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revealed through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subjected to God</a:t>
            </a:r>
          </a:p>
        </p:txBody>
      </p:sp>
      <p:sp>
        <p:nvSpPr>
          <p:cNvPr id="4" name="Slide Number Placeholder 3"/>
          <p:cNvSpPr>
            <a:spLocks noGrp="1"/>
          </p:cNvSpPr>
          <p:nvPr>
            <p:ph type="sldNum" sz="quarter" idx="10"/>
          </p:nvPr>
        </p:nvSpPr>
        <p:spPr/>
        <p:txBody>
          <a:bodyPr/>
          <a:lstStyle/>
          <a:p>
            <a:fld id="{A8D09EF9-2A5A-4768-A008-307231BECE70}"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began with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formed by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revealed through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subjected to God</a:t>
            </a:r>
          </a:p>
        </p:txBody>
      </p:sp>
      <p:sp>
        <p:nvSpPr>
          <p:cNvPr id="4" name="Slide Number Placeholder 3"/>
          <p:cNvSpPr>
            <a:spLocks noGrp="1"/>
          </p:cNvSpPr>
          <p:nvPr>
            <p:ph type="sldNum" sz="quarter" idx="10"/>
          </p:nvPr>
        </p:nvSpPr>
        <p:spPr/>
        <p:txBody>
          <a:bodyPr/>
          <a:lstStyle/>
          <a:p>
            <a:fld id="{A8D09EF9-2A5A-4768-A008-307231BECE70}"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began with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formed by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revealed through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subjected to God</a:t>
            </a:r>
          </a:p>
        </p:txBody>
      </p:sp>
      <p:sp>
        <p:nvSpPr>
          <p:cNvPr id="4" name="Slide Number Placeholder 3"/>
          <p:cNvSpPr>
            <a:spLocks noGrp="1"/>
          </p:cNvSpPr>
          <p:nvPr>
            <p:ph type="sldNum" sz="quarter" idx="10"/>
          </p:nvPr>
        </p:nvSpPr>
        <p:spPr/>
        <p:txBody>
          <a:bodyPr/>
          <a:lstStyle/>
          <a:p>
            <a:fld id="{A8D09EF9-2A5A-4768-A008-307231BECE70}"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began with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formed by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revealed through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subjected to God</a:t>
            </a:r>
          </a:p>
        </p:txBody>
      </p:sp>
      <p:sp>
        <p:nvSpPr>
          <p:cNvPr id="4" name="Slide Number Placeholder 3"/>
          <p:cNvSpPr>
            <a:spLocks noGrp="1"/>
          </p:cNvSpPr>
          <p:nvPr>
            <p:ph type="sldNum" sz="quarter" idx="10"/>
          </p:nvPr>
        </p:nvSpPr>
        <p:spPr/>
        <p:txBody>
          <a:bodyPr/>
          <a:lstStyle/>
          <a:p>
            <a:fld id="{A8D09EF9-2A5A-4768-A008-307231BECE70}"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began with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formed by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revealed through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subjected to God</a:t>
            </a:r>
          </a:p>
        </p:txBody>
      </p:sp>
      <p:sp>
        <p:nvSpPr>
          <p:cNvPr id="4" name="Slide Number Placeholder 3"/>
          <p:cNvSpPr>
            <a:spLocks noGrp="1"/>
          </p:cNvSpPr>
          <p:nvPr>
            <p:ph type="sldNum" sz="quarter" idx="10"/>
          </p:nvPr>
        </p:nvSpPr>
        <p:spPr/>
        <p:txBody>
          <a:bodyPr/>
          <a:lstStyle/>
          <a:p>
            <a:fld id="{A8D09EF9-2A5A-4768-A008-307231BECE70}"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began with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formed by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revealed through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subjected to God – we exist for him, 1 Cor. 8:4</a:t>
            </a:r>
          </a:p>
        </p:txBody>
      </p:sp>
      <p:sp>
        <p:nvSpPr>
          <p:cNvPr id="4" name="Slide Number Placeholder 3"/>
          <p:cNvSpPr>
            <a:spLocks noGrp="1"/>
          </p:cNvSpPr>
          <p:nvPr>
            <p:ph type="sldNum" sz="quarter" idx="10"/>
          </p:nvPr>
        </p:nvSpPr>
        <p:spPr/>
        <p:txBody>
          <a:bodyPr/>
          <a:lstStyle/>
          <a:p>
            <a:fld id="{A8D09EF9-2A5A-4768-A008-307231BECE70}"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began with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formed by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revealed through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subjected to God – we exist for him, 1 Cor. 8:4</a:t>
            </a:r>
          </a:p>
        </p:txBody>
      </p:sp>
      <p:sp>
        <p:nvSpPr>
          <p:cNvPr id="4" name="Slide Number Placeholder 3"/>
          <p:cNvSpPr>
            <a:spLocks noGrp="1"/>
          </p:cNvSpPr>
          <p:nvPr>
            <p:ph type="sldNum" sz="quarter" idx="10"/>
          </p:nvPr>
        </p:nvSpPr>
        <p:spPr/>
        <p:txBody>
          <a:bodyPr/>
          <a:lstStyle/>
          <a:p>
            <a:fld id="{A8D09EF9-2A5A-4768-A008-307231BECE70}"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D09EF9-2A5A-4768-A008-307231BECE70}" type="slidenum">
              <a:rPr lang="en-US" smtClean="0"/>
              <a:pPr/>
              <a:t>12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pPr/>
              <a:t>1/19/2013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pPr/>
              <a:t>1/19/2013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AB6B0B-7B87-4E11-AE25-DD93D12DF63A}" type="datetimeFigureOut">
              <a:rPr lang="en-US" smtClean="0"/>
              <a:pPr/>
              <a:t>1/19/2013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FAB6B0B-7B87-4E11-AE25-DD93D12DF63A}" type="datetimeFigureOut">
              <a:rPr lang="en-US" smtClean="0"/>
              <a:pPr/>
              <a:t>1/19/2013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FAB6B0B-7B87-4E11-AE25-DD93D12DF63A}" type="datetimeFigureOut">
              <a:rPr lang="en-US" smtClean="0"/>
              <a:pPr/>
              <a:t>1/19/2013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AB6B0B-7B87-4E11-AE25-DD93D12DF63A}" type="datetimeFigureOut">
              <a:rPr lang="en-US" smtClean="0"/>
              <a:pPr/>
              <a:t>1/19/2013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AB6B0B-7B87-4E11-AE25-DD93D12DF63A}" type="datetimeFigureOut">
              <a:rPr lang="en-US" smtClean="0"/>
              <a:pPr/>
              <a:t>1/19/2013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AB6B0B-7B87-4E11-AE25-DD93D12DF63A}" type="datetimeFigureOut">
              <a:rPr lang="en-US" smtClean="0"/>
              <a:pPr/>
              <a:t>1/19/2013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AB6B0B-7B87-4E11-AE25-DD93D12DF63A}" type="datetimeFigureOut">
              <a:rPr lang="en-US" smtClean="0"/>
              <a:pPr/>
              <a:t>1/19/2013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pPr/>
              <a:t>1/19/2013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pPr/>
              <a:t>1/19/2013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AB6B0B-7B87-4E11-AE25-DD93D12DF63A}" type="datetimeFigureOut">
              <a:rPr lang="en-US" smtClean="0"/>
              <a:pPr/>
              <a:t>1/19/2013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D0874B-F9E4-4D45-8638-CFA9BFD774B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9144000" cy="1066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spc="600" dirty="0" smtClean="0">
                <a:solidFill>
                  <a:schemeClr val="bg1"/>
                </a:solidFill>
                <a:effectLst>
                  <a:glow rad="101600">
                    <a:schemeClr val="accent6">
                      <a:lumMod val="50000"/>
                      <a:alpha val="40000"/>
                    </a:schemeClr>
                  </a:glow>
                </a:effectLst>
                <a:latin typeface="Perpetua Titling MT" pitchFamily="18" charset="0"/>
                <a:ea typeface="Batang" pitchFamily="18" charset="-127"/>
                <a:cs typeface="+mj-cs"/>
              </a:rPr>
              <a:t>This is my father’s world</a:t>
            </a:r>
          </a:p>
        </p:txBody>
      </p:sp>
      <p:sp>
        <p:nvSpPr>
          <p:cNvPr id="5" name="Title 3"/>
          <p:cNvSpPr txBox="1">
            <a:spLocks/>
          </p:cNvSpPr>
          <p:nvPr/>
        </p:nvSpPr>
        <p:spPr>
          <a:xfrm>
            <a:off x="3352800" y="228600"/>
            <a:ext cx="5638800" cy="6477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600" u="none" strike="noStrike" kern="1200" cap="none" spc="0" normalizeH="0" baseline="0" noProof="0" dirty="0">
              <a:ln>
                <a:noFill/>
              </a:ln>
              <a:solidFill>
                <a:schemeClr val="bg1"/>
              </a:solidFill>
              <a:effectLst>
                <a:glow rad="101600">
                  <a:schemeClr val="tx1">
                    <a:alpha val="40000"/>
                  </a:schemeClr>
                </a:glow>
              </a:effectLst>
              <a:uLnTx/>
              <a:uFillTx/>
              <a:latin typeface="Impact" pitchFamily="34" charset="0"/>
              <a:ea typeface="Batang" pitchFamily="18" charset="-127"/>
              <a:cs typeface="+mj-cs"/>
            </a:endParaRPr>
          </a:p>
        </p:txBody>
      </p:sp>
      <p:sp>
        <p:nvSpPr>
          <p:cNvPr id="2" name="TextBox 1"/>
          <p:cNvSpPr txBox="1"/>
          <p:nvPr/>
        </p:nvSpPr>
        <p:spPr>
          <a:xfrm>
            <a:off x="457200" y="3962400"/>
            <a:ext cx="8382000" cy="2646878"/>
          </a:xfrm>
          <a:prstGeom prst="rect">
            <a:avLst/>
          </a:prstGeom>
          <a:noFill/>
        </p:spPr>
        <p:txBody>
          <a:bodyPr wrap="square" rtlCol="0">
            <a:spAutoFit/>
          </a:bodyPr>
          <a:lstStyle/>
          <a:p>
            <a:pPr algn="ctr"/>
            <a:r>
              <a:rPr lang="en-US" sz="3200" b="1" dirty="0" smtClean="0">
                <a:solidFill>
                  <a:schemeClr val="bg1"/>
                </a:solidFill>
                <a:effectLst>
                  <a:glow rad="101600">
                    <a:schemeClr val="tx1">
                      <a:alpha val="60000"/>
                    </a:schemeClr>
                  </a:glow>
                </a:effectLst>
                <a:latin typeface="Perpetua Titling MT" pitchFamily="18" charset="0"/>
              </a:rPr>
              <a:t>The story of</a:t>
            </a:r>
          </a:p>
          <a:p>
            <a:pPr algn="ctr"/>
            <a:r>
              <a:rPr lang="en-US" sz="6600" b="1" dirty="0" smtClean="0">
                <a:solidFill>
                  <a:schemeClr val="bg1"/>
                </a:solidFill>
                <a:effectLst>
                  <a:glow rad="101600">
                    <a:schemeClr val="tx1">
                      <a:alpha val="60000"/>
                    </a:schemeClr>
                  </a:glow>
                </a:effectLst>
                <a:latin typeface="Perpetua Titling MT" pitchFamily="18" charset="0"/>
              </a:rPr>
              <a:t>Creation</a:t>
            </a:r>
          </a:p>
          <a:p>
            <a:pPr algn="ctr"/>
            <a:endParaRPr lang="en-US" sz="3200" b="1" dirty="0">
              <a:solidFill>
                <a:schemeClr val="bg1"/>
              </a:solidFill>
              <a:effectLst>
                <a:glow rad="101600">
                  <a:schemeClr val="tx1">
                    <a:alpha val="60000"/>
                  </a:schemeClr>
                </a:glow>
              </a:effectLst>
            </a:endParaRPr>
          </a:p>
          <a:p>
            <a:pPr algn="ctr"/>
            <a:r>
              <a:rPr lang="en-US" sz="3600" b="1" i="1" dirty="0" smtClean="0">
                <a:solidFill>
                  <a:schemeClr val="bg1"/>
                </a:solidFill>
                <a:effectLst>
                  <a:glow rad="101600">
                    <a:schemeClr val="tx1">
                      <a:alpha val="60000"/>
                    </a:schemeClr>
                  </a:glow>
                </a:effectLst>
                <a:latin typeface="Arial Narrow" pitchFamily="34" charset="0"/>
              </a:rPr>
              <a:t>How everything came to be</a:t>
            </a:r>
            <a:endParaRPr lang="en-US" sz="3600" b="1" i="1" dirty="0">
              <a:solidFill>
                <a:schemeClr val="bg1"/>
              </a:solidFill>
              <a:effectLst>
                <a:glow rad="101600">
                  <a:schemeClr val="tx1">
                    <a:alpha val="60000"/>
                  </a:schemeClr>
                </a:glow>
              </a:effectLst>
              <a:latin typeface="Arial Narrow" pitchFamily="34" charset="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It begins with </a:t>
            </a:r>
            <a:r>
              <a:rPr kumimoji="0" lang="en-US" sz="6000" u="sng" strike="noStrike" kern="1200" cap="none" spc="0" normalizeH="0" dirty="0" smtClean="0">
                <a:ln>
                  <a:noFill/>
                </a:ln>
                <a:solidFill>
                  <a:schemeClr val="bg1"/>
                </a:solidFill>
                <a:effectLst>
                  <a:glow rad="101600">
                    <a:schemeClr val="tx1">
                      <a:alpha val="40000"/>
                    </a:schemeClr>
                  </a:glow>
                </a:effectLst>
                <a:uLnTx/>
                <a:uFillTx/>
                <a:latin typeface="Haettenschweiler" pitchFamily="34" charset="0"/>
                <a:ea typeface="+mj-ea"/>
                <a:cs typeface="+mj-cs"/>
              </a:rPr>
              <a:t>God</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40208"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We worship an all-powerful God </a:t>
            </a:r>
            <a:endParaRPr lang="en-US" sz="4800" dirty="0" smtClean="0">
              <a:solidFill>
                <a:schemeClr val="bg1"/>
              </a:solidFill>
              <a:effectLst>
                <a:glow rad="139700">
                  <a:schemeClr val="tx1">
                    <a:alpha val="40000"/>
                  </a:schemeClr>
                </a:glow>
              </a:effectLst>
              <a:latin typeface="Haettenschweiler" pitchFamily="34" charset="0"/>
              <a:cs typeface="Narkisim" pitchFamily="34" charset="-79"/>
            </a:endParaRPr>
          </a:p>
          <a:p>
            <a:pPr lvl="1"/>
            <a:r>
              <a:rPr lang="en-US" sz="3600" i="1" dirty="0" smtClean="0">
                <a:solidFill>
                  <a:schemeClr val="bg1"/>
                </a:solidFill>
                <a:effectLst>
                  <a:glow rad="139700">
                    <a:schemeClr val="tx1">
                      <a:alpha val="40000"/>
                    </a:schemeClr>
                  </a:glow>
                </a:effectLst>
                <a:latin typeface="Arial Narrow" pitchFamily="34" charset="0"/>
                <a:cs typeface="Narkisim" pitchFamily="34" charset="-79"/>
              </a:rPr>
              <a:t>“For nothing will be impossible with God.” 							</a:t>
            </a:r>
            <a:r>
              <a:rPr lang="en-US" sz="3600" dirty="0" smtClean="0">
                <a:solidFill>
                  <a:schemeClr val="bg1"/>
                </a:solidFill>
                <a:effectLst>
                  <a:glow rad="139700">
                    <a:schemeClr val="tx1">
                      <a:alpha val="40000"/>
                    </a:schemeClr>
                  </a:glow>
                </a:effectLst>
                <a:latin typeface="Arial Narrow" pitchFamily="34" charset="0"/>
                <a:cs typeface="Narkisim" pitchFamily="34" charset="-79"/>
              </a:rPr>
              <a:t>(Luke </a:t>
            </a:r>
            <a:r>
              <a:rPr lang="en-US" sz="3600" dirty="0" smtClean="0">
                <a:solidFill>
                  <a:schemeClr val="bg1"/>
                </a:solidFill>
                <a:effectLst>
                  <a:glow rad="139700">
                    <a:schemeClr val="tx1">
                      <a:alpha val="40000"/>
                    </a:schemeClr>
                  </a:glow>
                </a:effectLst>
                <a:latin typeface="Arial Narrow" pitchFamily="34" charset="0"/>
                <a:cs typeface="Narkisim" pitchFamily="34" charset="-79"/>
              </a:rPr>
              <a:t>1:37)</a:t>
            </a: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We worship an all-knowing God </a:t>
            </a:r>
            <a:endParaRPr lang="en-US" sz="4800" dirty="0" smtClean="0">
              <a:solidFill>
                <a:schemeClr val="bg1"/>
              </a:solidFill>
              <a:effectLst>
                <a:glow rad="139700">
                  <a:schemeClr val="tx1">
                    <a:alpha val="40000"/>
                  </a:schemeClr>
                </a:glow>
              </a:effectLst>
              <a:latin typeface="Haettenschweiler" pitchFamily="34" charset="0"/>
              <a:cs typeface="Narkisim" pitchFamily="34" charset="-79"/>
            </a:endParaRPr>
          </a:p>
          <a:p>
            <a:pPr lvl="1"/>
            <a:r>
              <a:rPr lang="en-US" sz="3600" i="1" dirty="0" smtClean="0">
                <a:solidFill>
                  <a:schemeClr val="bg1"/>
                </a:solidFill>
                <a:effectLst>
                  <a:glow rad="139700">
                    <a:schemeClr val="tx1">
                      <a:alpha val="40000"/>
                    </a:schemeClr>
                  </a:glow>
                </a:effectLst>
                <a:latin typeface="Arial Narrow" pitchFamily="34" charset="0"/>
                <a:cs typeface="Narkisim" pitchFamily="34" charset="-79"/>
              </a:rPr>
              <a:t>“Declaring the end from the beginning, and from ancient times things which have not been done, saying, ‘My purpose will be established, and I will accomplish all my good pleasure.” 								</a:t>
            </a:r>
            <a:r>
              <a:rPr lang="en-US" sz="3600" dirty="0" smtClean="0">
                <a:solidFill>
                  <a:schemeClr val="bg1"/>
                </a:solidFill>
                <a:effectLst>
                  <a:glow rad="139700">
                    <a:schemeClr val="tx1">
                      <a:alpha val="40000"/>
                    </a:schemeClr>
                  </a:glow>
                </a:effectLst>
                <a:latin typeface="Arial Narrow" pitchFamily="34" charset="0"/>
                <a:cs typeface="Narkisim" pitchFamily="34" charset="-79"/>
              </a:rPr>
              <a:t>(Isaiah 46:10)</a:t>
            </a:r>
            <a:endParaRPr lang="en-US" sz="3600" dirty="0">
              <a:solidFill>
                <a:schemeClr val="bg1"/>
              </a:solidFill>
              <a:effectLst>
                <a:glow rad="139700">
                  <a:schemeClr val="tx1">
                    <a:alpha val="40000"/>
                  </a:schemeClr>
                </a:glow>
              </a:effectLst>
              <a:latin typeface="Arial Narrow" pitchFamily="34" charset="0"/>
              <a:cs typeface="Narkisim" pitchFamily="34" charset="-79"/>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2" end="2"/>
                                            </p:txEl>
                                          </p:spTgt>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p:cTn id="24"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5"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It begins with </a:t>
            </a:r>
            <a:r>
              <a:rPr kumimoji="0" lang="en-US" sz="6000" u="sng" strike="noStrike" kern="1200" cap="none" spc="0" normalizeH="0" dirty="0" smtClean="0">
                <a:ln>
                  <a:noFill/>
                </a:ln>
                <a:solidFill>
                  <a:schemeClr val="bg1"/>
                </a:solidFill>
                <a:effectLst>
                  <a:glow rad="101600">
                    <a:schemeClr val="tx1">
                      <a:alpha val="40000"/>
                    </a:schemeClr>
                  </a:glow>
                </a:effectLst>
                <a:uLnTx/>
                <a:uFillTx/>
                <a:latin typeface="Haettenschweiler" pitchFamily="34" charset="0"/>
                <a:ea typeface="+mj-ea"/>
                <a:cs typeface="+mj-cs"/>
              </a:rPr>
              <a:t>God</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lumMod val="65000"/>
                  </a:schemeClr>
                </a:solidFill>
                <a:effectLst>
                  <a:glow rad="139700">
                    <a:schemeClr val="tx1">
                      <a:alpha val="40000"/>
                    </a:schemeClr>
                  </a:glow>
                </a:effectLst>
                <a:latin typeface="Haettenschweiler" pitchFamily="34" charset="0"/>
                <a:cs typeface="Narkisim" pitchFamily="34" charset="-79"/>
              </a:rPr>
              <a:t>We worship an all-powerful God (Luke 1:37)</a:t>
            </a:r>
          </a:p>
          <a:p>
            <a:r>
              <a:rPr lang="en-US" sz="4800" dirty="0" smtClean="0">
                <a:solidFill>
                  <a:schemeClr val="bg1">
                    <a:lumMod val="65000"/>
                  </a:schemeClr>
                </a:solidFill>
                <a:effectLst>
                  <a:glow rad="139700">
                    <a:schemeClr val="tx1">
                      <a:alpha val="40000"/>
                    </a:schemeClr>
                  </a:glow>
                </a:effectLst>
                <a:latin typeface="Haettenschweiler" pitchFamily="34" charset="0"/>
                <a:cs typeface="Narkisim" pitchFamily="34" charset="-79"/>
              </a:rPr>
              <a:t>We worship an all-knowing God (Isaiah 46:10)</a:t>
            </a: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We worship an all-holy God (1 John 1:5; Psalm 145:17)</a:t>
            </a: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An all-holy God cannot present Himself inaccurately (Titus 1:2); we cannot define Him better than He defines Himself</a:t>
            </a:r>
            <a:endParaRPr lang="en-US" sz="4400" dirty="0" smtClean="0">
              <a:solidFill>
                <a:schemeClr val="bg1"/>
              </a:solidFill>
              <a:effectLst>
                <a:glow rad="139700">
                  <a:schemeClr val="tx1">
                    <a:alpha val="40000"/>
                  </a:schemeClr>
                </a:glow>
              </a:effectLst>
              <a:latin typeface="Haettenschweiler" pitchFamily="34" charset="0"/>
              <a:cs typeface="Narkisim" pitchFamily="34" charset="-79"/>
            </a:endParaRPr>
          </a:p>
        </p:txBody>
      </p:sp>
    </p:spTree>
    <p:extLst>
      <p:ext uri="{BB962C8B-B14F-4D97-AF65-F5344CB8AC3E}">
        <p14:creationId xmlns:p14="http://schemas.microsoft.com/office/powerpoint/2010/main" val="372142238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It begins with </a:t>
            </a:r>
            <a:r>
              <a:rPr kumimoji="0" lang="en-US" sz="6000" u="sng" strike="noStrike" kern="1200" cap="none" spc="0" normalizeH="0" dirty="0" smtClean="0">
                <a:ln>
                  <a:noFill/>
                </a:ln>
                <a:solidFill>
                  <a:schemeClr val="bg1"/>
                </a:solidFill>
                <a:effectLst>
                  <a:glow rad="101600">
                    <a:schemeClr val="tx1">
                      <a:alpha val="40000"/>
                    </a:schemeClr>
                  </a:glow>
                </a:effectLst>
                <a:uLnTx/>
                <a:uFillTx/>
                <a:latin typeface="Haettenschweiler" pitchFamily="34" charset="0"/>
                <a:ea typeface="+mj-ea"/>
                <a:cs typeface="+mj-cs"/>
              </a:rPr>
              <a:t>God</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a:solidFill>
                  <a:schemeClr val="bg1"/>
                </a:solidFill>
                <a:effectLst>
                  <a:glow rad="139700">
                    <a:schemeClr val="tx1">
                      <a:alpha val="40000"/>
                    </a:schemeClr>
                  </a:glow>
                </a:effectLst>
                <a:latin typeface="Haettenschweiler" pitchFamily="34" charset="0"/>
                <a:cs typeface="Narkisim" pitchFamily="34" charset="-79"/>
              </a:rPr>
              <a:t>Evidences for God include:</a:t>
            </a:r>
          </a:p>
          <a:p>
            <a:pPr lvl="1"/>
            <a:r>
              <a:rPr lang="en-US" sz="4400" dirty="0">
                <a:solidFill>
                  <a:schemeClr val="bg1"/>
                </a:solidFill>
                <a:effectLst>
                  <a:glow rad="139700">
                    <a:schemeClr val="tx1">
                      <a:alpha val="40000"/>
                    </a:schemeClr>
                  </a:glow>
                </a:effectLst>
                <a:latin typeface="Haettenschweiler" pitchFamily="34" charset="0"/>
                <a:cs typeface="Narkisim" pitchFamily="34" charset="-79"/>
              </a:rPr>
              <a:t>The glory of creation </a:t>
            </a:r>
            <a:endParaRPr lang="en-US" sz="4400" dirty="0" smtClean="0">
              <a:solidFill>
                <a:schemeClr val="bg1"/>
              </a:solidFill>
              <a:effectLst>
                <a:glow rad="139700">
                  <a:schemeClr val="tx1">
                    <a:alpha val="40000"/>
                  </a:schemeClr>
                </a:glow>
              </a:effectLst>
              <a:latin typeface="Haettenschweiler" pitchFamily="34" charset="0"/>
              <a:cs typeface="Narkisim" pitchFamily="34" charset="-79"/>
            </a:endParaRPr>
          </a:p>
          <a:p>
            <a:pPr lvl="1"/>
            <a:r>
              <a:rPr lang="en-US" sz="3600" i="1" dirty="0" smtClean="0">
                <a:solidFill>
                  <a:schemeClr val="bg1"/>
                </a:solidFill>
                <a:effectLst>
                  <a:glow rad="139700">
                    <a:schemeClr val="tx1">
                      <a:alpha val="40000"/>
                    </a:schemeClr>
                  </a:glow>
                </a:effectLst>
                <a:latin typeface="Arial Narrow" pitchFamily="34" charset="0"/>
                <a:cs typeface="Narkisim" pitchFamily="34" charset="-79"/>
              </a:rPr>
              <a:t>“For since the creation of the world His invisible attributes, His eternal power and divine nature, have been clearly seen, being understood through what has been made, so that they are without excuse.”		</a:t>
            </a:r>
            <a:r>
              <a:rPr lang="en-US" sz="3600" dirty="0" smtClean="0">
                <a:solidFill>
                  <a:schemeClr val="bg1"/>
                </a:solidFill>
                <a:effectLst>
                  <a:glow rad="139700">
                    <a:schemeClr val="tx1">
                      <a:alpha val="40000"/>
                    </a:schemeClr>
                  </a:glow>
                </a:effectLst>
                <a:latin typeface="Arial Narrow" pitchFamily="34" charset="0"/>
                <a:cs typeface="Narkisim" pitchFamily="34" charset="-79"/>
              </a:rPr>
              <a:t>	(Romans 1:20)</a:t>
            </a:r>
            <a:endParaRPr lang="en-US" sz="3200" dirty="0">
              <a:solidFill>
                <a:schemeClr val="bg1"/>
              </a:solidFill>
              <a:effectLst>
                <a:glow rad="139700">
                  <a:schemeClr val="tx1">
                    <a:alpha val="40000"/>
                  </a:schemeClr>
                </a:glow>
              </a:effectLst>
              <a:latin typeface="Arial Narrow" pitchFamily="34" charset="0"/>
              <a:cs typeface="Narkisim" pitchFamily="34" charset="-79"/>
            </a:endParaRPr>
          </a:p>
        </p:txBody>
      </p:sp>
    </p:spTree>
    <p:extLst>
      <p:ext uri="{BB962C8B-B14F-4D97-AF65-F5344CB8AC3E}">
        <p14:creationId xmlns:p14="http://schemas.microsoft.com/office/powerpoint/2010/main" val="267872235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It begins with </a:t>
            </a:r>
            <a:r>
              <a:rPr kumimoji="0" lang="en-US" sz="6000" u="sng" strike="noStrike" kern="1200" cap="none" spc="0" normalizeH="0" dirty="0" smtClean="0">
                <a:ln>
                  <a:noFill/>
                </a:ln>
                <a:solidFill>
                  <a:schemeClr val="bg1"/>
                </a:solidFill>
                <a:effectLst>
                  <a:glow rad="101600">
                    <a:schemeClr val="tx1">
                      <a:alpha val="40000"/>
                    </a:schemeClr>
                  </a:glow>
                </a:effectLst>
                <a:uLnTx/>
                <a:uFillTx/>
                <a:latin typeface="Haettenschweiler" pitchFamily="34" charset="0"/>
                <a:ea typeface="+mj-ea"/>
                <a:cs typeface="+mj-cs"/>
              </a:rPr>
              <a:t>God</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a:solidFill>
                  <a:schemeClr val="bg1"/>
                </a:solidFill>
                <a:effectLst>
                  <a:glow rad="139700">
                    <a:schemeClr val="tx1">
                      <a:alpha val="40000"/>
                    </a:schemeClr>
                  </a:glow>
                </a:effectLst>
                <a:latin typeface="Haettenschweiler" pitchFamily="34" charset="0"/>
                <a:cs typeface="Narkisim" pitchFamily="34" charset="-79"/>
              </a:rPr>
              <a:t>Evidences for God include:</a:t>
            </a:r>
          </a:p>
          <a:p>
            <a:pPr lvl="1"/>
            <a:r>
              <a:rPr lang="en-US" sz="4400" dirty="0">
                <a:solidFill>
                  <a:schemeClr val="bg1">
                    <a:lumMod val="65000"/>
                  </a:schemeClr>
                </a:solidFill>
                <a:effectLst>
                  <a:glow rad="139700">
                    <a:schemeClr val="tx1">
                      <a:alpha val="40000"/>
                    </a:schemeClr>
                  </a:glow>
                </a:effectLst>
                <a:latin typeface="Haettenschweiler" pitchFamily="34" charset="0"/>
                <a:cs typeface="Narkisim" pitchFamily="34" charset="-79"/>
              </a:rPr>
              <a:t>The glory of creation </a:t>
            </a:r>
            <a:r>
              <a:rPr lang="en-US" sz="4400" dirty="0" smtClean="0">
                <a:solidFill>
                  <a:schemeClr val="bg1">
                    <a:lumMod val="65000"/>
                  </a:schemeClr>
                </a:solidFill>
                <a:effectLst>
                  <a:glow rad="139700">
                    <a:schemeClr val="tx1">
                      <a:alpha val="40000"/>
                    </a:schemeClr>
                  </a:glow>
                </a:effectLst>
                <a:latin typeface="Haettenschweiler" pitchFamily="34" charset="0"/>
                <a:cs typeface="Narkisim" pitchFamily="34" charset="-79"/>
              </a:rPr>
              <a:t>(Romans 1:20)</a:t>
            </a:r>
          </a:p>
          <a:p>
            <a:pPr lvl="1"/>
            <a:r>
              <a:rPr lang="en-US" sz="4400" dirty="0" smtClean="0">
                <a:solidFill>
                  <a:schemeClr val="bg1"/>
                </a:solidFill>
                <a:effectLst>
                  <a:glow rad="139700">
                    <a:schemeClr val="tx1">
                      <a:alpha val="40000"/>
                    </a:schemeClr>
                  </a:glow>
                </a:effectLst>
                <a:latin typeface="Haettenschweiler" pitchFamily="34" charset="0"/>
                <a:cs typeface="Narkisim" pitchFamily="34" charset="-79"/>
              </a:rPr>
              <a:t>The natural order (Ecclesiastes 1:5-7)</a:t>
            </a:r>
          </a:p>
          <a:p>
            <a:pPr lvl="1"/>
            <a:r>
              <a:rPr lang="en-US" sz="4400" dirty="0" smtClean="0">
                <a:solidFill>
                  <a:schemeClr val="bg1"/>
                </a:solidFill>
                <a:effectLst>
                  <a:glow rad="139700">
                    <a:schemeClr val="tx1">
                      <a:alpha val="40000"/>
                    </a:schemeClr>
                  </a:glow>
                </a:effectLst>
                <a:latin typeface="Haettenschweiler" pitchFamily="34" charset="0"/>
                <a:cs typeface="Narkisim" pitchFamily="34" charset="-79"/>
              </a:rPr>
              <a:t>His ongoing provisions </a:t>
            </a:r>
          </a:p>
          <a:p>
            <a:pPr lvl="1"/>
            <a:r>
              <a:rPr lang="en-US" sz="3600" i="1" dirty="0" smtClean="0">
                <a:solidFill>
                  <a:schemeClr val="bg1"/>
                </a:solidFill>
                <a:effectLst>
                  <a:glow rad="139700">
                    <a:schemeClr val="tx1">
                      <a:alpha val="40000"/>
                    </a:schemeClr>
                  </a:glow>
                </a:effectLst>
                <a:latin typeface="Arial Narrow" pitchFamily="34" charset="0"/>
                <a:cs typeface="Narkisim" pitchFamily="34" charset="-79"/>
              </a:rPr>
              <a:t>“And yet He did not leave Himself without witness, in that he did good and gave you rains from heaven and fruitful seasons, satisfying your hearts with food and gladness.”	</a:t>
            </a:r>
            <a:r>
              <a:rPr lang="en-US" sz="3600" dirty="0" smtClean="0">
                <a:solidFill>
                  <a:schemeClr val="bg1"/>
                </a:solidFill>
                <a:effectLst>
                  <a:glow rad="139700">
                    <a:schemeClr val="tx1">
                      <a:alpha val="40000"/>
                    </a:schemeClr>
                  </a:glow>
                </a:effectLst>
                <a:latin typeface="Arial Narrow" pitchFamily="34" charset="0"/>
                <a:cs typeface="Narkisim" pitchFamily="34" charset="-79"/>
              </a:rPr>
              <a:t>(Acts 14:17)</a:t>
            </a:r>
            <a:endParaRPr lang="en-US" sz="3200" dirty="0">
              <a:solidFill>
                <a:schemeClr val="bg1"/>
              </a:solidFill>
              <a:effectLst>
                <a:glow rad="139700">
                  <a:schemeClr val="tx1">
                    <a:alpha val="40000"/>
                  </a:schemeClr>
                </a:glow>
              </a:effectLst>
              <a:latin typeface="Arial Narrow" pitchFamily="34" charset="0"/>
              <a:cs typeface="Narkisim" pitchFamily="34" charset="-79"/>
            </a:endParaRPr>
          </a:p>
        </p:txBody>
      </p:sp>
    </p:spTree>
    <p:extLst>
      <p:ext uri="{BB962C8B-B14F-4D97-AF65-F5344CB8AC3E}">
        <p14:creationId xmlns:p14="http://schemas.microsoft.com/office/powerpoint/2010/main" val="45268094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3" end="3"/>
                                            </p:txEl>
                                          </p:spTgt>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It begins with </a:t>
            </a:r>
            <a:r>
              <a:rPr kumimoji="0" lang="en-US" sz="6000" u="sng" strike="noStrike" kern="1200" cap="none" spc="0" normalizeH="0" dirty="0" smtClean="0">
                <a:ln>
                  <a:noFill/>
                </a:ln>
                <a:solidFill>
                  <a:schemeClr val="bg1"/>
                </a:solidFill>
                <a:effectLst>
                  <a:glow rad="101600">
                    <a:schemeClr val="tx1">
                      <a:alpha val="40000"/>
                    </a:schemeClr>
                  </a:glow>
                </a:effectLst>
                <a:uLnTx/>
                <a:uFillTx/>
                <a:latin typeface="Haettenschweiler" pitchFamily="34" charset="0"/>
                <a:ea typeface="+mj-ea"/>
                <a:cs typeface="+mj-cs"/>
              </a:rPr>
              <a:t>God</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a:solidFill>
                  <a:schemeClr val="bg1">
                    <a:lumMod val="65000"/>
                  </a:schemeClr>
                </a:solidFill>
                <a:effectLst>
                  <a:glow rad="139700">
                    <a:schemeClr val="tx1">
                      <a:alpha val="40000"/>
                    </a:schemeClr>
                  </a:glow>
                </a:effectLst>
                <a:latin typeface="Haettenschweiler" pitchFamily="34" charset="0"/>
                <a:cs typeface="Narkisim" pitchFamily="34" charset="-79"/>
              </a:rPr>
              <a:t>Evidences for God include:</a:t>
            </a:r>
          </a:p>
          <a:p>
            <a:pPr lvl="1"/>
            <a:r>
              <a:rPr lang="en-US" sz="4400" dirty="0">
                <a:solidFill>
                  <a:schemeClr val="bg1">
                    <a:lumMod val="65000"/>
                  </a:schemeClr>
                </a:solidFill>
                <a:effectLst>
                  <a:glow rad="139700">
                    <a:schemeClr val="tx1">
                      <a:alpha val="40000"/>
                    </a:schemeClr>
                  </a:glow>
                </a:effectLst>
                <a:latin typeface="Haettenschweiler" pitchFamily="34" charset="0"/>
                <a:cs typeface="Narkisim" pitchFamily="34" charset="-79"/>
              </a:rPr>
              <a:t>The glory of creation (Romans 1:18-20)</a:t>
            </a:r>
          </a:p>
          <a:p>
            <a:pPr lvl="1"/>
            <a:r>
              <a:rPr lang="en-US" sz="4400" dirty="0">
                <a:solidFill>
                  <a:schemeClr val="bg1">
                    <a:lumMod val="65000"/>
                  </a:schemeClr>
                </a:solidFill>
                <a:effectLst>
                  <a:glow rad="139700">
                    <a:schemeClr val="tx1">
                      <a:alpha val="40000"/>
                    </a:schemeClr>
                  </a:glow>
                </a:effectLst>
                <a:latin typeface="Haettenschweiler" pitchFamily="34" charset="0"/>
                <a:cs typeface="Narkisim" pitchFamily="34" charset="-79"/>
              </a:rPr>
              <a:t>The natural order (Ecclesiastes 1:5-7)</a:t>
            </a:r>
          </a:p>
          <a:p>
            <a:pPr lvl="1"/>
            <a:r>
              <a:rPr lang="en-US" sz="4400" dirty="0">
                <a:solidFill>
                  <a:schemeClr val="bg1">
                    <a:lumMod val="65000"/>
                  </a:schemeClr>
                </a:solidFill>
                <a:effectLst>
                  <a:glow rad="139700">
                    <a:schemeClr val="tx1">
                      <a:alpha val="40000"/>
                    </a:schemeClr>
                  </a:glow>
                </a:effectLst>
                <a:latin typeface="Haettenschweiler" pitchFamily="34" charset="0"/>
                <a:cs typeface="Narkisim" pitchFamily="34" charset="-79"/>
              </a:rPr>
              <a:t>His ongoing provisions (Acts 14:17)</a:t>
            </a: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Ultimately, accepting God requires faith (Hebrews 11:6) – but so does accepting any other origin story (1 Corinthians 1:21)</a:t>
            </a:r>
            <a:endParaRPr lang="en-US" sz="4400" dirty="0" smtClean="0">
              <a:solidFill>
                <a:schemeClr val="bg1"/>
              </a:solidFill>
              <a:effectLst>
                <a:glow rad="139700">
                  <a:schemeClr val="tx1">
                    <a:alpha val="40000"/>
                  </a:schemeClr>
                </a:glow>
              </a:effectLst>
              <a:latin typeface="Haettenschweiler" pitchFamily="34" charset="0"/>
              <a:cs typeface="Narkisim" pitchFamily="34" charset="-79"/>
            </a:endParaRPr>
          </a:p>
        </p:txBody>
      </p:sp>
    </p:spTree>
    <p:extLst>
      <p:ext uri="{BB962C8B-B14F-4D97-AF65-F5344CB8AC3E}">
        <p14:creationId xmlns:p14="http://schemas.microsoft.com/office/powerpoint/2010/main" val="109488766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It was formed by </a:t>
            </a:r>
            <a:r>
              <a:rPr kumimoji="0" lang="en-US" sz="6000" u="sng" strike="noStrike" kern="1200" cap="none" spc="0" normalizeH="0" dirty="0" smtClean="0">
                <a:ln>
                  <a:noFill/>
                </a:ln>
                <a:solidFill>
                  <a:schemeClr val="bg1"/>
                </a:solidFill>
                <a:effectLst>
                  <a:glow rad="101600">
                    <a:schemeClr val="tx1">
                      <a:alpha val="40000"/>
                    </a:schemeClr>
                  </a:glow>
                </a:effectLst>
                <a:uLnTx/>
                <a:uFillTx/>
                <a:latin typeface="Haettenschweiler" pitchFamily="34" charset="0"/>
                <a:ea typeface="+mj-ea"/>
                <a:cs typeface="+mj-cs"/>
              </a:rPr>
              <a:t>God</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Only such a God could speak the world into existence (Psalm 33:6-9)</a:t>
            </a: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Only such a God could make absolutely everything from absolutely nothing (Hebrews 11:3) </a:t>
            </a: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Only the creationist model attempts to explain real origins (Psalm 90:2)</a:t>
            </a:r>
            <a:endParaRPr lang="en-US" sz="4400" dirty="0" smtClean="0">
              <a:solidFill>
                <a:schemeClr val="bg1"/>
              </a:solidFill>
              <a:effectLst>
                <a:glow rad="139700">
                  <a:schemeClr val="tx1">
                    <a:alpha val="40000"/>
                  </a:schemeClr>
                </a:glow>
              </a:effectLst>
              <a:latin typeface="Haettenschweiler" pitchFamily="34" charset="0"/>
              <a:cs typeface="Narkisim" pitchFamily="34" charset="-79"/>
            </a:endParaRPr>
          </a:p>
        </p:txBody>
      </p:sp>
    </p:spTree>
    <p:extLst>
      <p:ext uri="{BB962C8B-B14F-4D97-AF65-F5344CB8AC3E}">
        <p14:creationId xmlns:p14="http://schemas.microsoft.com/office/powerpoint/2010/main" val="315506844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It was revealed through </a:t>
            </a:r>
            <a:r>
              <a:rPr kumimoji="0" lang="en-US" sz="6000" u="sng" strike="noStrike" kern="1200" cap="none" spc="0" normalizeH="0" dirty="0" smtClean="0">
                <a:ln>
                  <a:noFill/>
                </a:ln>
                <a:solidFill>
                  <a:schemeClr val="bg1"/>
                </a:solidFill>
                <a:effectLst>
                  <a:glow rad="101600">
                    <a:schemeClr val="tx1">
                      <a:alpha val="40000"/>
                    </a:schemeClr>
                  </a:glow>
                </a:effectLst>
                <a:uLnTx/>
                <a:uFillTx/>
                <a:latin typeface="Haettenschweiler" pitchFamily="34" charset="0"/>
                <a:ea typeface="+mj-ea"/>
                <a:cs typeface="+mj-cs"/>
              </a:rPr>
              <a:t>God</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God wishes for us to know our origin </a:t>
            </a:r>
          </a:p>
          <a:p>
            <a:pPr lvl="1"/>
            <a:r>
              <a:rPr lang="en-US" sz="3600" i="1" dirty="0" smtClean="0">
                <a:solidFill>
                  <a:schemeClr val="bg1"/>
                </a:solidFill>
                <a:effectLst>
                  <a:glow rad="139700">
                    <a:schemeClr val="tx1">
                      <a:alpha val="40000"/>
                    </a:schemeClr>
                  </a:glow>
                </a:effectLst>
                <a:latin typeface="Arial Narrow" pitchFamily="34" charset="0"/>
                <a:cs typeface="Narkisim" pitchFamily="34" charset="-79"/>
              </a:rPr>
              <a:t>“But now ask the beasts, and let them teach you; and the birds of the heavens, and let them tell you.  Or speak to the earth, and let it teach you; and let the fish of th</a:t>
            </a:r>
            <a:r>
              <a:rPr lang="en-US" sz="3600" i="1" dirty="0" smtClean="0">
                <a:solidFill>
                  <a:schemeClr val="bg1"/>
                </a:solidFill>
                <a:effectLst>
                  <a:glow rad="139700">
                    <a:schemeClr val="tx1">
                      <a:alpha val="40000"/>
                    </a:schemeClr>
                  </a:glow>
                </a:effectLst>
                <a:latin typeface="Arial Narrow" pitchFamily="34" charset="0"/>
                <a:cs typeface="Narkisim" pitchFamily="34" charset="-79"/>
              </a:rPr>
              <a:t>e sea declare to you.  Who among all these does not know that the hand of the Lord has done this, in whose hand is the life of every living thing, and the breath of all mankind?” 				</a:t>
            </a:r>
            <a:r>
              <a:rPr lang="en-US" sz="3600" dirty="0" smtClean="0">
                <a:solidFill>
                  <a:schemeClr val="bg1"/>
                </a:solidFill>
                <a:effectLst>
                  <a:glow rad="139700">
                    <a:schemeClr val="tx1">
                      <a:alpha val="40000"/>
                    </a:schemeClr>
                  </a:glow>
                </a:effectLst>
                <a:latin typeface="Arial Narrow" pitchFamily="34" charset="0"/>
                <a:cs typeface="Narkisim" pitchFamily="34" charset="-79"/>
              </a:rPr>
              <a:t>(Job 12:7-10)</a:t>
            </a:r>
            <a:endParaRPr lang="en-US" sz="3600" i="1" dirty="0" smtClean="0">
              <a:solidFill>
                <a:schemeClr val="bg1"/>
              </a:solidFill>
              <a:effectLst>
                <a:glow rad="139700">
                  <a:schemeClr val="tx1">
                    <a:alpha val="40000"/>
                  </a:schemeClr>
                </a:glow>
              </a:effectLst>
              <a:latin typeface="Arial Narrow" pitchFamily="34" charset="0"/>
              <a:cs typeface="Narkisim" pitchFamily="34" charset="-79"/>
            </a:endParaRPr>
          </a:p>
        </p:txBody>
      </p:sp>
    </p:spTree>
    <p:extLst>
      <p:ext uri="{BB962C8B-B14F-4D97-AF65-F5344CB8AC3E}">
        <p14:creationId xmlns:p14="http://schemas.microsoft.com/office/powerpoint/2010/main" val="353358293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It was revealed through </a:t>
            </a:r>
            <a:r>
              <a:rPr kumimoji="0" lang="en-US" sz="6000" u="sng" strike="noStrike" kern="1200" cap="none" spc="0" normalizeH="0" dirty="0" smtClean="0">
                <a:ln>
                  <a:noFill/>
                </a:ln>
                <a:solidFill>
                  <a:schemeClr val="bg1"/>
                </a:solidFill>
                <a:effectLst>
                  <a:glow rad="101600">
                    <a:schemeClr val="tx1">
                      <a:alpha val="40000"/>
                    </a:schemeClr>
                  </a:glow>
                </a:effectLst>
                <a:uLnTx/>
                <a:uFillTx/>
                <a:latin typeface="Haettenschweiler" pitchFamily="34" charset="0"/>
                <a:ea typeface="+mj-ea"/>
                <a:cs typeface="+mj-cs"/>
              </a:rPr>
              <a:t>God</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lumMod val="65000"/>
                  </a:schemeClr>
                </a:solidFill>
                <a:effectLst>
                  <a:glow rad="139700">
                    <a:schemeClr val="tx1">
                      <a:alpha val="40000"/>
                    </a:schemeClr>
                  </a:glow>
                </a:effectLst>
                <a:latin typeface="Haettenschweiler" pitchFamily="34" charset="0"/>
                <a:cs typeface="Narkisim" pitchFamily="34" charset="-79"/>
              </a:rPr>
              <a:t>God wishes for us to know our origin </a:t>
            </a:r>
            <a:r>
              <a:rPr lang="en-US" sz="4800" dirty="0" smtClean="0">
                <a:solidFill>
                  <a:schemeClr val="bg1">
                    <a:lumMod val="65000"/>
                  </a:schemeClr>
                </a:solidFill>
                <a:effectLst>
                  <a:glow rad="139700">
                    <a:schemeClr val="tx1">
                      <a:alpha val="40000"/>
                    </a:schemeClr>
                  </a:glow>
                </a:effectLst>
                <a:latin typeface="Haettenschweiler" pitchFamily="34" charset="0"/>
                <a:cs typeface="Narkisim" pitchFamily="34" charset="-79"/>
              </a:rPr>
              <a:t>(Job 12:7-9)</a:t>
            </a:r>
            <a:endParaRPr lang="en-US" sz="4800" dirty="0" smtClean="0">
              <a:solidFill>
                <a:schemeClr val="bg1">
                  <a:lumMod val="65000"/>
                </a:schemeClr>
              </a:solidFill>
              <a:effectLst>
                <a:glow rad="139700">
                  <a:schemeClr val="tx1">
                    <a:alpha val="40000"/>
                  </a:schemeClr>
                </a:glow>
              </a:effectLst>
              <a:latin typeface="Haettenschweiler" pitchFamily="34" charset="0"/>
              <a:cs typeface="Narkisim" pitchFamily="34" charset="-79"/>
            </a:endParaRP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He proclaims it in the glory of the heavens (Psalm 19:1-6)</a:t>
            </a: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He proclaims it in His involvement in our daily lives (Acts 17:24-27)</a:t>
            </a:r>
            <a:endParaRPr lang="en-US" sz="4400" dirty="0" smtClean="0">
              <a:solidFill>
                <a:schemeClr val="bg1"/>
              </a:solidFill>
              <a:effectLst>
                <a:glow rad="139700">
                  <a:schemeClr val="tx1">
                    <a:alpha val="40000"/>
                  </a:schemeClr>
                </a:glow>
              </a:effectLst>
              <a:latin typeface="Haettenschweiler" pitchFamily="34" charset="0"/>
              <a:cs typeface="Narkisim" pitchFamily="34" charset="-79"/>
            </a:endParaRPr>
          </a:p>
        </p:txBody>
      </p:sp>
    </p:spTree>
    <p:extLst>
      <p:ext uri="{BB962C8B-B14F-4D97-AF65-F5344CB8AC3E}">
        <p14:creationId xmlns:p14="http://schemas.microsoft.com/office/powerpoint/2010/main" val="280436885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It was revealed through </a:t>
            </a:r>
            <a:r>
              <a:rPr kumimoji="0" lang="en-US" sz="6000" u="sng" strike="noStrike" kern="1200" cap="none" spc="0" normalizeH="0" dirty="0" smtClean="0">
                <a:ln>
                  <a:noFill/>
                </a:ln>
                <a:solidFill>
                  <a:schemeClr val="bg1"/>
                </a:solidFill>
                <a:effectLst>
                  <a:glow rad="101600">
                    <a:schemeClr val="tx1">
                      <a:alpha val="40000"/>
                    </a:schemeClr>
                  </a:glow>
                </a:effectLst>
                <a:uLnTx/>
                <a:uFillTx/>
                <a:latin typeface="Haettenschweiler" pitchFamily="34" charset="0"/>
                <a:ea typeface="+mj-ea"/>
                <a:cs typeface="+mj-cs"/>
              </a:rPr>
              <a:t>God</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But He was not satisfied with general revelation; He told us how it was done </a:t>
            </a:r>
          </a:p>
          <a:p>
            <a:pPr lvl="1"/>
            <a:r>
              <a:rPr lang="en-US" sz="4400" dirty="0" smtClean="0">
                <a:solidFill>
                  <a:schemeClr val="bg1"/>
                </a:solidFill>
                <a:effectLst>
                  <a:glow rad="139700">
                    <a:schemeClr val="tx1">
                      <a:alpha val="40000"/>
                    </a:schemeClr>
                  </a:glow>
                </a:effectLst>
                <a:latin typeface="Haettenschweiler" pitchFamily="34" charset="0"/>
                <a:cs typeface="Narkisim" pitchFamily="34" charset="-79"/>
              </a:rPr>
              <a:t>How long it took (Genesis 1:31)</a:t>
            </a:r>
          </a:p>
          <a:p>
            <a:pPr lvl="1"/>
            <a:r>
              <a:rPr lang="en-US" sz="4400" dirty="0" smtClean="0">
                <a:solidFill>
                  <a:schemeClr val="bg1"/>
                </a:solidFill>
                <a:effectLst>
                  <a:glow rad="139700">
                    <a:schemeClr val="tx1">
                      <a:alpha val="40000"/>
                    </a:schemeClr>
                  </a:glow>
                </a:effectLst>
                <a:latin typeface="Haettenschweiler" pitchFamily="34" charset="0"/>
                <a:cs typeface="Narkisim" pitchFamily="34" charset="-79"/>
              </a:rPr>
              <a:t>What was included (Exodus 20:11)</a:t>
            </a: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A god who lies about the most fundamental part of our relationship is not the God of the Bible</a:t>
            </a:r>
            <a:endParaRPr lang="en-US" sz="4400" dirty="0" smtClean="0">
              <a:solidFill>
                <a:schemeClr val="bg1"/>
              </a:solidFill>
              <a:effectLst>
                <a:glow rad="139700">
                  <a:schemeClr val="tx1">
                    <a:alpha val="40000"/>
                  </a:schemeClr>
                </a:glow>
              </a:effectLst>
              <a:latin typeface="Haettenschweiler" pitchFamily="34" charset="0"/>
              <a:cs typeface="Narkisim" pitchFamily="34" charset="-79"/>
            </a:endParaRPr>
          </a:p>
        </p:txBody>
      </p:sp>
    </p:spTree>
    <p:extLst>
      <p:ext uri="{BB962C8B-B14F-4D97-AF65-F5344CB8AC3E}">
        <p14:creationId xmlns:p14="http://schemas.microsoft.com/office/powerpoint/2010/main" val="118750619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It was subjected to </a:t>
            </a:r>
            <a:r>
              <a:rPr kumimoji="0" lang="en-US" sz="6000" u="sng" strike="noStrike" kern="1200" cap="none" spc="0" normalizeH="0" dirty="0" smtClean="0">
                <a:ln>
                  <a:noFill/>
                </a:ln>
                <a:solidFill>
                  <a:schemeClr val="bg1"/>
                </a:solidFill>
                <a:effectLst>
                  <a:glow rad="101600">
                    <a:schemeClr val="tx1">
                      <a:alpha val="40000"/>
                    </a:schemeClr>
                  </a:glow>
                </a:effectLst>
                <a:uLnTx/>
                <a:uFillTx/>
                <a:latin typeface="Haettenschweiler" pitchFamily="34" charset="0"/>
                <a:ea typeface="+mj-ea"/>
                <a:cs typeface="+mj-cs"/>
              </a:rPr>
              <a:t>God</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Creation did not rebel against His word; we must not either (Psalm 33:6-12)</a:t>
            </a: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If God binds nature with laws (Job 38:8-11), it only stands to reason He would bind us (Genesis 2:17)</a:t>
            </a: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If </a:t>
            </a:r>
            <a:r>
              <a:rPr lang="en-US" sz="4800" dirty="0">
                <a:solidFill>
                  <a:schemeClr val="bg1"/>
                </a:solidFill>
                <a:effectLst>
                  <a:glow rad="139700">
                    <a:schemeClr val="tx1">
                      <a:alpha val="40000"/>
                    </a:schemeClr>
                  </a:glow>
                </a:effectLst>
                <a:latin typeface="Haettenschweiler" pitchFamily="34" charset="0"/>
                <a:cs typeface="Narkisim" pitchFamily="34" charset="-79"/>
              </a:rPr>
              <a:t>we exist through Him, we must “exist for Him” (1 Corinthians 8:6) </a:t>
            </a:r>
          </a:p>
          <a:p>
            <a:endParaRPr lang="en-US" sz="4400" dirty="0" smtClean="0">
              <a:solidFill>
                <a:schemeClr val="bg1"/>
              </a:solidFill>
              <a:effectLst>
                <a:glow rad="139700">
                  <a:schemeClr val="tx1">
                    <a:alpha val="40000"/>
                  </a:schemeClr>
                </a:glow>
              </a:effectLst>
              <a:latin typeface="Haettenschweiler" pitchFamily="34" charset="0"/>
              <a:cs typeface="Narkisim" pitchFamily="34" charset="-79"/>
            </a:endParaRPr>
          </a:p>
        </p:txBody>
      </p:sp>
    </p:spTree>
    <p:extLst>
      <p:ext uri="{BB962C8B-B14F-4D97-AF65-F5344CB8AC3E}">
        <p14:creationId xmlns:p14="http://schemas.microsoft.com/office/powerpoint/2010/main" val="417392737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148113</TotalTime>
  <Words>782</Words>
  <Application>Microsoft Office PowerPoint</Application>
  <PresentationFormat>On-screen Show (4:3)</PresentationFormat>
  <Paragraphs>103</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these bones live?”</dc:title>
  <dc:creator>Owner</dc:creator>
  <cp:lastModifiedBy>Hal</cp:lastModifiedBy>
  <cp:revision>352</cp:revision>
  <dcterms:created xsi:type="dcterms:W3CDTF">2009-04-29T19:08:37Z</dcterms:created>
  <dcterms:modified xsi:type="dcterms:W3CDTF">2013-01-20T20:18:21Z</dcterms:modified>
</cp:coreProperties>
</file>